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jpg>
</file>

<file path=ppt/media/image13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12316324a8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12316324a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12316324a8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12316324a8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12316324a8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12316324a8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12316324a8_7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12316324a8_7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12316324a8_7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12316324a8_7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12316324a8_7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12316324a8_7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12316324a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12316324a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kaggle.com/datasets/laurinbrechter/supply-chain-data/data" TargetMode="External"/><Relationship Id="rId4" Type="http://schemas.openxmlformats.org/officeDocument/2006/relationships/hyperlink" Target="https://www.kaggle.com/datasets/laurinbrechter/supply-chain-data/data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MIP: Supply Chain Optimization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Ahmad Iftikhar Khan, Anoop Ajaya Kumar Nair, Dipendra Gautam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88" name="Google Shape;288;p26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Declaration: ChatGPT is used in some parts of the code.</a:t>
            </a:r>
            <a:endParaRPr/>
          </a:p>
        </p:txBody>
      </p:sp>
      <p:grpSp>
        <p:nvGrpSpPr>
          <p:cNvPr id="289" name="Google Shape;289;p2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0" name="Google Shape;290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8" name="Google Shape;298;p26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0" name="Google Shape;300;p2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1" name="Google Shape;301;p2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6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08" name="Google Shape;308;p2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6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13" name="Google Shape;313;p26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6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5" name="Google Shape;315;p2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" name="Google Shape;319;p2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0" name="Google Shape;320;p2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" name="Google Shape;321;p2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2" name="Google Shape;322;p2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24" name="Google Shape;324;p26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25" name="Google Shape;325;p26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6" name="Google Shape;326;p2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4" name="Google Shape;334;p26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175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262750"/>
            <a:ext cx="7038900" cy="291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Data Link:</a:t>
            </a:r>
            <a:r>
              <a:rPr lang="en-GB" sz="1200"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</a:t>
            </a:r>
            <a:r>
              <a:rPr lang="en-GB" sz="1200" u="sng">
                <a:latin typeface="Arial"/>
                <a:ea typeface="Arial"/>
                <a:cs typeface="Arial"/>
                <a:sym typeface="Arial"/>
                <a:hlinkClick r:id="rId4"/>
              </a:rPr>
              <a:t>https://www.kaggle.com/datasets/laurinbrechter/supply-chain-data/data</a:t>
            </a:r>
            <a:endParaRPr sz="1200" u="sng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Problem Statement : For each customer order, identify the best plant for processing and the optimal port for shipping based on the following requirements: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-GB" sz="1200" u="sng">
                <a:latin typeface="Arial"/>
                <a:ea typeface="Arial"/>
                <a:cs typeface="Arial"/>
                <a:sym typeface="Arial"/>
              </a:rPr>
              <a:t>Plant Selection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: Each plant can only handle certain types of products and should only be chosen if it can produce the ordered item.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-GB" sz="1200" u="sng">
                <a:latin typeface="Arial"/>
                <a:ea typeface="Arial"/>
                <a:cs typeface="Arial"/>
                <a:sym typeface="Arial"/>
              </a:rPr>
              <a:t>Port Assignment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: Each plant has specific ports it is connected to for shipment, restricting it to shipping through those designated ports only.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○"/>
            </a:pPr>
            <a:r>
              <a:rPr lang="en-GB" sz="1200" u="sng">
                <a:latin typeface="Arial"/>
                <a:ea typeface="Arial"/>
                <a:cs typeface="Arial"/>
                <a:sym typeface="Arial"/>
              </a:rPr>
              <a:t>Vendor Managed Inventory (VMI): 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Some customers have VMI agreements, which specify which plants are permitted to fulfil their orders.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840300" y="88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Correlation Matrix of the data</a:t>
            </a:r>
            <a:endParaRPr b="1"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4913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149" y="881863"/>
            <a:ext cx="5568576" cy="4130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3775" y="966075"/>
            <a:ext cx="5779400" cy="375470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0"/>
          <p:cNvSpPr txBox="1"/>
          <p:nvPr>
            <p:ph type="title"/>
          </p:nvPr>
        </p:nvSpPr>
        <p:spPr>
          <a:xfrm>
            <a:off x="840300" y="88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Shipping cost vs weight for carriers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800" y="1256600"/>
            <a:ext cx="4518102" cy="295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9925" y="1207175"/>
            <a:ext cx="4007474" cy="30002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1"/>
          <p:cNvSpPr txBox="1"/>
          <p:nvPr>
            <p:ph type="title"/>
          </p:nvPr>
        </p:nvSpPr>
        <p:spPr>
          <a:xfrm>
            <a:off x="340450" y="81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Production plant stats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>
            <p:ph type="title"/>
          </p:nvPr>
        </p:nvSpPr>
        <p:spPr>
          <a:xfrm>
            <a:off x="840300" y="88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Possible routes!</a:t>
            </a:r>
            <a:endParaRPr b="1"/>
          </a:p>
        </p:txBody>
      </p:sp>
      <p:pic>
        <p:nvPicPr>
          <p:cNvPr id="261" name="Google Shape;2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775" y="1473725"/>
            <a:ext cx="8284450" cy="21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3"/>
          <p:cNvSpPr txBox="1"/>
          <p:nvPr>
            <p:ph type="title"/>
          </p:nvPr>
        </p:nvSpPr>
        <p:spPr>
          <a:xfrm>
            <a:off x="1297500" y="393750"/>
            <a:ext cx="7038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Decision Variables, Objective Function and Constraints</a:t>
            </a:r>
            <a:endParaRPr sz="1800"/>
          </a:p>
        </p:txBody>
      </p:sp>
      <p:sp>
        <p:nvSpPr>
          <p:cNvPr id="267" name="Google Shape;267;p23"/>
          <p:cNvSpPr txBox="1"/>
          <p:nvPr>
            <p:ph idx="1" type="body"/>
          </p:nvPr>
        </p:nvSpPr>
        <p:spPr>
          <a:xfrm>
            <a:off x="1297500" y="897150"/>
            <a:ext cx="7038900" cy="40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Decision Variable :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Route</a:t>
            </a:r>
            <a:r>
              <a:rPr baseline="-25000" lang="en-GB">
                <a:solidFill>
                  <a:schemeClr val="dk2"/>
                </a:solidFill>
              </a:rPr>
              <a:t>w,b</a:t>
            </a:r>
            <a:r>
              <a:rPr lang="en-GB">
                <a:solidFill>
                  <a:schemeClr val="dk2"/>
                </a:solidFill>
              </a:rPr>
              <a:t>​≥0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For self-transportation, Route</a:t>
            </a:r>
            <a:r>
              <a:rPr baseline="-25000" lang="en-GB">
                <a:solidFill>
                  <a:schemeClr val="dk2"/>
                </a:solidFill>
              </a:rPr>
              <a:t>w,w</a:t>
            </a:r>
            <a:r>
              <a:rPr lang="en-GB">
                <a:solidFill>
                  <a:schemeClr val="dk2"/>
                </a:solidFill>
              </a:rPr>
              <a:t>=​=0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Objective Function: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Minimize ∑​</a:t>
            </a:r>
            <a:r>
              <a:rPr baseline="-25000" lang="en-GB">
                <a:solidFill>
                  <a:schemeClr val="dk2"/>
                </a:solidFill>
              </a:rPr>
              <a:t>(w,b)∈Routes</a:t>
            </a:r>
            <a:r>
              <a:rPr lang="en-GB">
                <a:solidFill>
                  <a:schemeClr val="dk2"/>
                </a:solidFill>
              </a:rPr>
              <a:t>Route</a:t>
            </a:r>
            <a:r>
              <a:rPr baseline="-25000" lang="en-GB">
                <a:solidFill>
                  <a:schemeClr val="dk2"/>
                </a:solidFill>
              </a:rPr>
              <a:t>w,b​</a:t>
            </a:r>
            <a:r>
              <a:rPr lang="en-GB">
                <a:solidFill>
                  <a:schemeClr val="dk2"/>
                </a:solidFill>
              </a:rPr>
              <a:t>×Cost</a:t>
            </a:r>
            <a:r>
              <a:rPr baseline="-25000" lang="en-GB">
                <a:solidFill>
                  <a:schemeClr val="dk2"/>
                </a:solidFill>
              </a:rPr>
              <a:t>w,b​</a:t>
            </a:r>
            <a:endParaRPr baseline="-25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where, Cost</a:t>
            </a:r>
            <a:r>
              <a:rPr baseline="-25000" lang="en-GB">
                <a:solidFill>
                  <a:schemeClr val="dk2"/>
                </a:solidFill>
              </a:rPr>
              <a:t>w,b</a:t>
            </a:r>
            <a:r>
              <a:rPr lang="en-GB">
                <a:solidFill>
                  <a:schemeClr val="dk2"/>
                </a:solidFill>
              </a:rPr>
              <a:t>​: the per-unit transportation cost from supply node w to demand node b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Constraints: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050" y="3605900"/>
            <a:ext cx="6529174" cy="10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Continued</a:t>
            </a:r>
            <a:endParaRPr/>
          </a:p>
        </p:txBody>
      </p:sp>
      <p:sp>
        <p:nvSpPr>
          <p:cNvPr id="274" name="Google Shape;274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8000" y="3503900"/>
            <a:ext cx="6092475" cy="57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3637" y="1757150"/>
            <a:ext cx="6656725" cy="1520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/>
          <p:nvPr>
            <p:ph type="title"/>
          </p:nvPr>
        </p:nvSpPr>
        <p:spPr>
          <a:xfrm>
            <a:off x="840300" y="88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Outcome</a:t>
            </a:r>
            <a:endParaRPr b="1"/>
          </a:p>
        </p:txBody>
      </p:sp>
      <p:pic>
        <p:nvPicPr>
          <p:cNvPr id="282" name="Google Shape;2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6425" y="836625"/>
            <a:ext cx="4276000" cy="40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